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6" r:id="rId2"/>
    <p:sldId id="285" r:id="rId3"/>
    <p:sldId id="287" r:id="rId4"/>
    <p:sldId id="263" r:id="rId5"/>
    <p:sldId id="266" r:id="rId6"/>
    <p:sldId id="268" r:id="rId7"/>
    <p:sldId id="270" r:id="rId8"/>
    <p:sldId id="272" r:id="rId9"/>
    <p:sldId id="279" r:id="rId10"/>
    <p:sldId id="280" r:id="rId11"/>
    <p:sldId id="283" r:id="rId12"/>
    <p:sldId id="282" r:id="rId13"/>
    <p:sldId id="27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31780"/>
    <a:srgbClr val="262628"/>
    <a:srgbClr val="001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8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FC4BE-B389-4B90-8FB7-1D6083418417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908B7-F100-4357-A5F7-9B68B6036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94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2875" y="769938"/>
            <a:ext cx="6816725" cy="3835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404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  </a:t>
            </a:r>
            <a:endParaRPr lang="ru-RU">
              <a:latin typeface="Calibri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1pPr>
            <a:lvl2pPr marL="742801" indent="-285693">
              <a:defRPr kumimoji="1" sz="2400">
                <a:solidFill>
                  <a:schemeClr val="tx1"/>
                </a:solidFill>
                <a:latin typeface="Century Gothic" charset="0"/>
                <a:ea typeface="Arial" charset="0"/>
              </a:defRPr>
            </a:lvl2pPr>
            <a:lvl3pPr marL="1142771" indent="-228554">
              <a:defRPr kumimoji="1" sz="2400">
                <a:solidFill>
                  <a:schemeClr val="tx1"/>
                </a:solidFill>
                <a:latin typeface="Century Gothic" charset="0"/>
                <a:ea typeface="Arial" charset="0"/>
              </a:defRPr>
            </a:lvl3pPr>
            <a:lvl4pPr marL="1599880" indent="-228554">
              <a:defRPr kumimoji="1" sz="2400">
                <a:solidFill>
                  <a:schemeClr val="tx1"/>
                </a:solidFill>
                <a:latin typeface="Century Gothic" charset="0"/>
                <a:ea typeface="Arial" charset="0"/>
              </a:defRPr>
            </a:lvl4pPr>
            <a:lvl5pPr marL="2056989" indent="-228554">
              <a:defRPr kumimoji="1" sz="2400">
                <a:solidFill>
                  <a:schemeClr val="tx1"/>
                </a:solidFill>
                <a:latin typeface="Century Gothic" charset="0"/>
                <a:ea typeface="Arial" charset="0"/>
              </a:defRPr>
            </a:lvl5pPr>
            <a:lvl6pPr marL="2514097" indent="-228554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charset="0"/>
                <a:ea typeface="Arial" charset="0"/>
              </a:defRPr>
            </a:lvl6pPr>
            <a:lvl7pPr marL="2971206" indent="-228554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charset="0"/>
                <a:ea typeface="Arial" charset="0"/>
              </a:defRPr>
            </a:lvl7pPr>
            <a:lvl8pPr marL="3428314" indent="-228554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charset="0"/>
                <a:ea typeface="Arial" charset="0"/>
              </a:defRPr>
            </a:lvl8pPr>
            <a:lvl9pPr marL="3885423" indent="-228554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charset="0"/>
                <a:ea typeface="Arial" charset="0"/>
              </a:defRPr>
            </a:lvl9pPr>
          </a:lstStyle>
          <a:p>
            <a:fld id="{2CE456FA-9835-8A41-B4B0-95D7CA171ED9}" type="slidenum">
              <a:rPr lang="ru-RU" sz="1200">
                <a:solidFill>
                  <a:prstClr val="black"/>
                </a:solidFill>
              </a:rPr>
              <a:pPr/>
              <a:t>4</a:t>
            </a:fld>
            <a:endParaRPr 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263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2875" y="769938"/>
            <a:ext cx="6816725" cy="3835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004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42875" y="769938"/>
            <a:ext cx="6816725" cy="3835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81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сентябре 2020 г. УНЦ ОИЯИ запустил новую программу для студентов со всего мира. Она получила название INTEREST – сокращение от английского </a:t>
            </a:r>
            <a:r>
              <a:rPr lang="ru-RU" b="1" dirty="0" err="1"/>
              <a:t>INTE</a:t>
            </a:r>
            <a:r>
              <a:rPr lang="ru-RU" dirty="0" err="1"/>
              <a:t>rnational</a:t>
            </a:r>
            <a:r>
              <a:rPr lang="ru-RU" dirty="0"/>
              <a:t> </a:t>
            </a:r>
            <a:r>
              <a:rPr lang="ru-RU" b="1" dirty="0" err="1"/>
              <a:t>RE</a:t>
            </a:r>
            <a:r>
              <a:rPr lang="ru-RU" dirty="0" err="1"/>
              <a:t>mote</a:t>
            </a:r>
            <a:r>
              <a:rPr lang="ru-RU" dirty="0"/>
              <a:t> </a:t>
            </a:r>
            <a:r>
              <a:rPr lang="ru-RU" b="1" dirty="0" err="1"/>
              <a:t>S</a:t>
            </a:r>
            <a:r>
              <a:rPr lang="ru-RU" dirty="0" err="1"/>
              <a:t>tudent</a:t>
            </a:r>
            <a:r>
              <a:rPr lang="ru-RU" dirty="0"/>
              <a:t> </a:t>
            </a:r>
            <a:r>
              <a:rPr lang="ru-RU" b="1" dirty="0" err="1"/>
              <a:t>T</a:t>
            </a:r>
            <a:r>
              <a:rPr lang="ru-RU" dirty="0" err="1"/>
              <a:t>raining</a:t>
            </a:r>
            <a:r>
              <a:rPr lang="ru-RU" dirty="0"/>
              <a:t>. </a:t>
            </a:r>
          </a:p>
          <a:p>
            <a:r>
              <a:rPr lang="ru-RU" dirty="0"/>
              <a:t>Программа позволит знакомиться с деятельностью Института и выполнять исследовательские проекты под руководством сотрудников ОИЯИ удаленно, не покидая собственного дома.</a:t>
            </a:r>
            <a:r>
              <a:rPr lang="en-US" dirty="0"/>
              <a:t> </a:t>
            </a:r>
          </a:p>
          <a:p>
            <a:endParaRPr lang="ru-RU" dirty="0"/>
          </a:p>
          <a:p>
            <a:r>
              <a:rPr lang="ru-RU" dirty="0"/>
              <a:t>Программа рассчитана на студентов-физиков, будущих инженеров и специалистов </a:t>
            </a:r>
            <a:r>
              <a:rPr lang="en-US" dirty="0"/>
              <a:t>IT</a:t>
            </a:r>
            <a:r>
              <a:rPr lang="ru-RU" dirty="0"/>
              <a:t>. </a:t>
            </a:r>
          </a:p>
          <a:p>
            <a:r>
              <a:rPr lang="ru-RU" dirty="0"/>
              <a:t>Проходить она будет круглогодично, этапами, которые называются волны. Продолжительность каждой волны – 4-6 недель.</a:t>
            </a:r>
          </a:p>
          <a:p>
            <a:endParaRPr lang="ru-RU" dirty="0"/>
          </a:p>
          <a:p>
            <a:pPr defTabSz="914217">
              <a:defRPr/>
            </a:pPr>
            <a:r>
              <a:rPr lang="ru-RU" dirty="0"/>
              <a:t>Информационной площадкой Программы является сайт </a:t>
            </a:r>
            <a:r>
              <a:rPr lang="en-US" dirty="0"/>
              <a:t>interest.jinr.ru</a:t>
            </a:r>
            <a:r>
              <a:rPr lang="ru-RU" dirty="0"/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9B139-24E4-4D28-934C-4DB220F5E27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68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17">
              <a:defRPr/>
            </a:pPr>
            <a:r>
              <a:rPr lang="en-US" dirty="0"/>
              <a:t>The UC Educational Programs Development Department develops </a:t>
            </a:r>
            <a:r>
              <a:rPr lang="en-US" b="1" dirty="0"/>
              <a:t>Open Educational Environment</a:t>
            </a:r>
            <a:r>
              <a:rPr lang="en-US" dirty="0"/>
              <a:t>, the components of which are:</a:t>
            </a:r>
          </a:p>
          <a:p>
            <a:pPr marL="171416" indent="-171416">
              <a:buFont typeface="Arial" panose="020B0604020202020204" pitchFamily="34" charset="0"/>
              <a:buChar char="•"/>
            </a:pPr>
            <a:r>
              <a:rPr lang="en-US" altLang="ko-KR" dirty="0"/>
              <a:t>Online courses for the JINR Educational Portal </a:t>
            </a:r>
          </a:p>
          <a:p>
            <a:pPr marL="171416" indent="-171416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3736"/>
                </a:solidFill>
              </a:rPr>
              <a:t>Development of the project “Virtual Laboratory for the Study of Nuclear Physics”</a:t>
            </a:r>
          </a:p>
          <a:p>
            <a:pPr marL="171416" indent="-171416">
              <a:buFont typeface="Arial" panose="020B0604020202020204" pitchFamily="34" charset="0"/>
              <a:buChar char="•"/>
            </a:pPr>
            <a:r>
              <a:rPr lang="en-US" altLang="ko-KR" sz="1000" dirty="0">
                <a:solidFill>
                  <a:srgbClr val="003736"/>
                </a:solidFill>
              </a:rPr>
              <a:t>Multimedia educational resources for physics teachers and high school students</a:t>
            </a:r>
            <a:endParaRPr lang="ru-RU" dirty="0"/>
          </a:p>
          <a:p>
            <a:pPr marL="171416" indent="-171416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3736"/>
                </a:solidFill>
              </a:rPr>
              <a:t>Platform for remote practicums in nuclear physics</a:t>
            </a:r>
          </a:p>
          <a:p>
            <a:pPr marL="171416" indent="-171416" defTabSz="914217">
              <a:buFont typeface="Arial" panose="020B0604020202020204" pitchFamily="34" charset="0"/>
              <a:buChar char="•"/>
              <a:defRPr/>
            </a:pPr>
            <a:r>
              <a:rPr lang="en-US" altLang="ko-KR" dirty="0">
                <a:solidFill>
                  <a:srgbClr val="003736"/>
                </a:solidFill>
              </a:rPr>
              <a:t>Hands-on practicum using real research equipment</a:t>
            </a:r>
          </a:p>
          <a:p>
            <a:pPr marL="171416" indent="-171416" defTabSz="914217">
              <a:buFont typeface="Arial" panose="020B0604020202020204" pitchFamily="34" charset="0"/>
              <a:buChar char="•"/>
              <a:defRPr/>
            </a:pPr>
            <a:r>
              <a:rPr lang="en-US" altLang="ko-KR" dirty="0">
                <a:solidFill>
                  <a:srgbClr val="003736"/>
                </a:solidFill>
              </a:rPr>
              <a:t>JINR Expositions</a:t>
            </a:r>
          </a:p>
          <a:p>
            <a:pPr defTabSz="914217">
              <a:defRPr/>
            </a:pPr>
            <a:r>
              <a:rPr lang="en-US" dirty="0"/>
              <a:t>_____________________________________________</a:t>
            </a:r>
          </a:p>
          <a:p>
            <a:pPr defTabSz="914217">
              <a:defRPr/>
            </a:pPr>
            <a:r>
              <a:rPr lang="ru-RU" dirty="0"/>
              <a:t>Отдел разработки образовательных программ УНЦ создает </a:t>
            </a:r>
            <a:r>
              <a:rPr lang="ru-RU" b="1" dirty="0"/>
              <a:t>Открытую образовательную среду</a:t>
            </a:r>
            <a:r>
              <a:rPr lang="ru-RU" dirty="0"/>
              <a:t>, компонентами которой являются:</a:t>
            </a:r>
          </a:p>
          <a:p>
            <a:pPr marL="171416" indent="-171416" defTabSz="914217">
              <a:buFont typeface="Arial" panose="020B0604020202020204" pitchFamily="34" charset="0"/>
              <a:buChar char="•"/>
              <a:defRPr/>
            </a:pPr>
            <a:r>
              <a:rPr lang="ru-RU" dirty="0"/>
              <a:t>Лекционные видеокурсы для образовательного портала ОИЯИ</a:t>
            </a:r>
          </a:p>
          <a:p>
            <a:pPr marL="171416" indent="-171416" defTabSz="914217">
              <a:buFont typeface="Arial" panose="020B0604020202020204" pitchFamily="34" charset="0"/>
              <a:buChar char="•"/>
              <a:defRPr/>
            </a:pPr>
            <a:r>
              <a:rPr lang="ru-RU" dirty="0"/>
              <a:t>Развитие проекта «Виртуальная лаборатория ядерной физики»</a:t>
            </a:r>
          </a:p>
          <a:p>
            <a:pPr marL="171416" indent="-171416" defTabSz="914217">
              <a:buFont typeface="Arial" panose="020B0604020202020204" pitchFamily="34" charset="0"/>
              <a:buChar char="•"/>
              <a:defRPr/>
            </a:pPr>
            <a:r>
              <a:rPr lang="ru-RU" dirty="0"/>
              <a:t>Создание мультимедийных образовательных ресурсов</a:t>
            </a:r>
          </a:p>
          <a:p>
            <a:pPr marL="171416" indent="-171416" defTabSz="914217">
              <a:buFont typeface="Arial" panose="020B0604020202020204" pitchFamily="34" charset="0"/>
              <a:buChar char="•"/>
              <a:defRPr/>
            </a:pPr>
            <a:r>
              <a:rPr lang="ru-RU" dirty="0"/>
              <a:t>Платформа для проведения удаленных практикумов по ядерной физике</a:t>
            </a:r>
          </a:p>
          <a:p>
            <a:pPr marL="171416" indent="-171416" defTabSz="914217">
              <a:buFont typeface="Arial" panose="020B0604020202020204" pitchFamily="34" charset="0"/>
              <a:buChar char="•"/>
              <a:defRPr/>
            </a:pPr>
            <a:r>
              <a:rPr lang="ru-RU" dirty="0"/>
              <a:t>Лабораторные работы на реальном оборудовании</a:t>
            </a:r>
          </a:p>
          <a:p>
            <a:pPr marL="171416" indent="-171416" defTabSz="914217">
              <a:buFont typeface="Arial" panose="020B0604020202020204" pitchFamily="34" charset="0"/>
              <a:buChar char="•"/>
              <a:defRPr/>
            </a:pPr>
            <a:r>
              <a:rPr lang="ru-RU" dirty="0"/>
              <a:t>Выставки ОИЯИ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96475-ADFB-4034-B868-37D7E5B5033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625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45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455A-AE22-4DB9-BE2C-DC6DC7F21F2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0937-C54F-4C71-9F5A-485BA795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05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455A-AE22-4DB9-BE2C-DC6DC7F21F2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0937-C54F-4C71-9F5A-485BA795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088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455A-AE22-4DB9-BE2C-DC6DC7F21F2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0937-C54F-4C71-9F5A-485BA795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49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455A-AE22-4DB9-BE2C-DC6DC7F21F2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0937-C54F-4C71-9F5A-485BA795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32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455A-AE22-4DB9-BE2C-DC6DC7F21F2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0937-C54F-4C71-9F5A-485BA795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50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455A-AE22-4DB9-BE2C-DC6DC7F21F2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0937-C54F-4C71-9F5A-485BA795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1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455A-AE22-4DB9-BE2C-DC6DC7F21F2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0937-C54F-4C71-9F5A-485BA795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33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455A-AE22-4DB9-BE2C-DC6DC7F21F2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0937-C54F-4C71-9F5A-485BA795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10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455A-AE22-4DB9-BE2C-DC6DC7F21F2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0937-C54F-4C71-9F5A-485BA795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5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455A-AE22-4DB9-BE2C-DC6DC7F21F2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0937-C54F-4C71-9F5A-485BA795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28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455A-AE22-4DB9-BE2C-DC6DC7F21F2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0937-C54F-4C71-9F5A-485BA795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47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1455A-AE22-4DB9-BE2C-DC6DC7F21F2E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40937-C54F-4C71-9F5A-485BA795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59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6.wdp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-14369" y="0"/>
            <a:ext cx="4373173" cy="6858000"/>
          </a:xfrm>
          <a:prstGeom prst="rect">
            <a:avLst/>
          </a:prstGeom>
          <a:solidFill>
            <a:srgbClr val="859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881158" y="5000637"/>
            <a:ext cx="3000396" cy="898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endParaRPr lang="ru-RU" b="1" dirty="0">
              <a:solidFill>
                <a:srgbClr val="006666"/>
              </a:solidFill>
              <a:latin typeface="Century Gothic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47577" y="2599031"/>
            <a:ext cx="3816256" cy="972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</a:pPr>
            <a:r>
              <a:rPr lang="en-GB" sz="3100" b="1" noProof="1" smtClean="0">
                <a:solidFill>
                  <a:schemeClr val="bg1"/>
                </a:solidFill>
                <a:latin typeface="Century Gothic" pitchFamily="34" charset="0"/>
                <a:ea typeface="+mj-ea"/>
                <a:cs typeface="Arial" pitchFamily="34" charset="0"/>
              </a:rPr>
              <a:t>and </a:t>
            </a:r>
            <a:r>
              <a:rPr lang="en-GB" sz="3100" b="1" noProof="1">
                <a:solidFill>
                  <a:schemeClr val="bg1"/>
                </a:solidFill>
                <a:latin typeface="Century Gothic" pitchFamily="34" charset="0"/>
                <a:ea typeface="+mj-ea"/>
                <a:cs typeface="Arial" pitchFamily="34" charset="0"/>
              </a:rPr>
              <a:t>opportunities</a:t>
            </a:r>
            <a:r>
              <a:rPr lang="en-GB" sz="3100" b="1" noProof="1">
                <a:solidFill>
                  <a:srgbClr val="006666"/>
                </a:solidFill>
                <a:latin typeface="Century Gothic" pitchFamily="34" charset="0"/>
                <a:ea typeface="+mj-ea"/>
                <a:cs typeface="Arial" pitchFamily="34" charset="0"/>
              </a:rPr>
              <a:t>  </a:t>
            </a:r>
            <a:r>
              <a:rPr lang="en-GB" sz="2000" b="1" noProof="1">
                <a:solidFill>
                  <a:srgbClr val="006666"/>
                </a:solidFill>
                <a:latin typeface="Century Gothic" pitchFamily="34" charset="0"/>
                <a:ea typeface="+mj-ea"/>
                <a:cs typeface="Arial" pitchFamily="34" charset="0"/>
              </a:rPr>
              <a:t/>
            </a:r>
            <a:br>
              <a:rPr lang="en-GB" sz="2000" b="1" noProof="1">
                <a:solidFill>
                  <a:srgbClr val="006666"/>
                </a:solidFill>
                <a:latin typeface="Century Gothic" pitchFamily="34" charset="0"/>
                <a:ea typeface="+mj-ea"/>
                <a:cs typeface="Arial" pitchFamily="34" charset="0"/>
              </a:rPr>
            </a:br>
            <a:r>
              <a:rPr lang="en-GB" sz="4800" b="1" noProof="1">
                <a:solidFill>
                  <a:srgbClr val="800000"/>
                </a:solidFill>
                <a:latin typeface="Century Gothic" pitchFamily="34" charset="0"/>
                <a:ea typeface="+mj-ea"/>
                <a:cs typeface="Arial" pitchFamily="34" charset="0"/>
              </a:rPr>
              <a:t>for </a:t>
            </a:r>
            <a:r>
              <a:rPr lang="en-GB" sz="4800" b="1" noProof="1" smtClean="0">
                <a:solidFill>
                  <a:srgbClr val="800000"/>
                </a:solidFill>
                <a:latin typeface="Century Gothic" pitchFamily="34" charset="0"/>
                <a:ea typeface="+mj-ea"/>
                <a:cs typeface="Arial" pitchFamily="34" charset="0"/>
              </a:rPr>
              <a:t>students</a:t>
            </a:r>
            <a:endParaRPr lang="en-US" sz="3500" b="1" dirty="0">
              <a:solidFill>
                <a:srgbClr val="800000"/>
              </a:solidFill>
              <a:latin typeface="Century Gothic" pitchFamily="34" charset="0"/>
              <a:ea typeface="+mj-ea"/>
              <a:cs typeface="Arial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309786" y="4857760"/>
            <a:ext cx="2857520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endParaRPr lang="en-US" altLang="ja-JP" sz="1400" dirty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85515" y="1188471"/>
            <a:ext cx="4150355" cy="1468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Arial" pitchFamily="34" charset="0"/>
              </a:rPr>
              <a:t>University </a:t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Arial" pitchFamily="34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Arial" pitchFamily="34" charset="0"/>
              </a:rPr>
              <a:t>Centre 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+mj-ea"/>
              <a:cs typeface="Arial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525404" y="5464187"/>
            <a:ext cx="2928958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Prof. Stanislav Pakuliak</a:t>
            </a:r>
          </a:p>
          <a:p>
            <a:pPr lvl="0">
              <a:spcBef>
                <a:spcPct val="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JINR UC Director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en-US" sz="3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  <a:tabLst>
                <a:tab pos="809625" algn="l"/>
              </a:tabLst>
              <a:defRPr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E-mail: 	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pakuliak@jinr.ru</a:t>
            </a:r>
          </a:p>
          <a:p>
            <a:pPr>
              <a:spcBef>
                <a:spcPct val="0"/>
              </a:spcBef>
              <a:tabLst>
                <a:tab pos="809625" algn="l"/>
              </a:tabLst>
              <a:defRPr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Websites: 	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uc.jinr.ru</a:t>
            </a:r>
            <a:endParaRPr lang="en-US" sz="140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569057" y="123782"/>
            <a:ext cx="7595831" cy="6612554"/>
            <a:chOff x="4569057" y="123782"/>
            <a:chExt cx="7595831" cy="661255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4569057" y="2376679"/>
              <a:ext cx="1738809" cy="21219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0312167" y="123782"/>
              <a:ext cx="1758516" cy="212937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8408889" y="2388252"/>
              <a:ext cx="1758516" cy="2112328"/>
            </a:xfrm>
            <a:prstGeom prst="rect">
              <a:avLst/>
            </a:prstGeom>
            <a:solidFill>
              <a:srgbClr val="859B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859BA6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491915" y="4621891"/>
              <a:ext cx="1758516" cy="211232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Заголовок 1"/>
            <p:cNvSpPr txBox="1">
              <a:spLocks/>
            </p:cNvSpPr>
            <p:nvPr/>
          </p:nvSpPr>
          <p:spPr>
            <a:xfrm>
              <a:off x="10306532" y="1340768"/>
              <a:ext cx="1858356" cy="6812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World-class</a:t>
              </a:r>
              <a:r>
                <a:rPr lang="en-US" sz="16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</a:t>
              </a:r>
            </a:p>
            <a:p>
              <a:pPr lvl="0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research</a:t>
              </a: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projects</a:t>
              </a:r>
              <a:endParaRPr lang="ru-RU" sz="14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8" name="Заголовок 1"/>
            <p:cNvSpPr txBox="1">
              <a:spLocks/>
            </p:cNvSpPr>
            <p:nvPr/>
          </p:nvSpPr>
          <p:spPr>
            <a:xfrm>
              <a:off x="4569057" y="3239550"/>
              <a:ext cx="1858356" cy="9323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sz="2000" dirty="0" smtClean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  <a:t>Unique</a:t>
              </a:r>
              <a:br>
                <a:rPr lang="en-US" sz="2000" dirty="0" smtClean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</a:br>
              <a:r>
                <a:rPr lang="en-US" sz="1400" dirty="0" smtClean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  <a:t>opportunities </a:t>
              </a:r>
              <a:endParaRPr lang="en-US" sz="1400" dirty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lvl="0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  <a:t>f</a:t>
              </a:r>
              <a:r>
                <a:rPr lang="en-US" sz="1400" dirty="0" smtClean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  <a:t>or training</a:t>
              </a:r>
              <a:endParaRPr lang="ru-RU" sz="1400" dirty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9" name="Заголовок 1"/>
            <p:cNvSpPr txBox="1">
              <a:spLocks/>
            </p:cNvSpPr>
            <p:nvPr/>
          </p:nvSpPr>
          <p:spPr>
            <a:xfrm>
              <a:off x="8448176" y="3365096"/>
              <a:ext cx="1858356" cy="6812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2000" dirty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  <a:t>Variety</a:t>
              </a:r>
              <a:r>
                <a:rPr lang="en-US" sz="1200" dirty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  <a:t> </a:t>
              </a:r>
              <a:br>
                <a:rPr lang="en-US" sz="1200" dirty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</a:br>
              <a:r>
                <a:rPr lang="en-US" sz="1400" dirty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  <a:t>of </a:t>
              </a:r>
              <a:r>
                <a:rPr lang="en-US" sz="1400" dirty="0" smtClean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  <a:t>student </a:t>
              </a:r>
              <a:r>
                <a:rPr lang="en-US" sz="1400" dirty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  <a:t>programmes</a:t>
              </a:r>
              <a:endParaRPr lang="ru-RU" sz="1200" dirty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0" name="Заголовок 1"/>
            <p:cNvSpPr txBox="1">
              <a:spLocks/>
            </p:cNvSpPr>
            <p:nvPr/>
          </p:nvSpPr>
          <p:spPr>
            <a:xfrm>
              <a:off x="6498379" y="5715016"/>
              <a:ext cx="1892770" cy="6812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Wide range </a:t>
              </a:r>
              <a:r>
                <a:rPr lang="en-US" sz="16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/>
              </a:r>
              <a:br>
                <a:rPr lang="en-US" sz="16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of research fields</a:t>
              </a:r>
              <a:endParaRPr lang="ru-RU" sz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974" y="659354"/>
              <a:ext cx="1399045" cy="929071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0" r="14195"/>
            <a:stretch/>
          </p:blipFill>
          <p:spPr>
            <a:xfrm>
              <a:off x="8400257" y="4630106"/>
              <a:ext cx="3672408" cy="210411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64" b="15092"/>
            <a:stretch/>
          </p:blipFill>
          <p:spPr>
            <a:xfrm>
              <a:off x="4569057" y="126543"/>
              <a:ext cx="5598347" cy="210725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4" r="20936"/>
            <a:stretch/>
          </p:blipFill>
          <p:spPr>
            <a:xfrm>
              <a:off x="4579674" y="4630106"/>
              <a:ext cx="1728192" cy="210623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5000"/>
                      </a14:imgEffect>
                      <a14:imgEffect>
                        <a14:brightnessContrast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4" r="8595"/>
            <a:stretch/>
          </p:blipFill>
          <p:spPr>
            <a:xfrm>
              <a:off x="6486613" y="2386327"/>
              <a:ext cx="1761361" cy="209325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8000"/>
                      </a14:imgEffect>
                      <a14:imgEffect>
                        <a14:brightnessContrast bright="2000" contras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4" t="8398"/>
            <a:stretch/>
          </p:blipFill>
          <p:spPr>
            <a:xfrm>
              <a:off x="10321538" y="2382686"/>
              <a:ext cx="1749144" cy="2115969"/>
            </a:xfrm>
            <a:prstGeom prst="rect">
              <a:avLst/>
            </a:prstGeom>
          </p:spPr>
        </p:pic>
      </p:grpSp>
      <p:sp>
        <p:nvSpPr>
          <p:cNvPr id="25" name="Заголовок 1"/>
          <p:cNvSpPr txBox="1">
            <a:spLocks/>
          </p:cNvSpPr>
          <p:nvPr/>
        </p:nvSpPr>
        <p:spPr>
          <a:xfrm>
            <a:off x="392149" y="304589"/>
            <a:ext cx="3449171" cy="469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</a:pPr>
            <a:r>
              <a:rPr lang="en-GB" sz="24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</a:t>
            </a:r>
            <a:r>
              <a:rPr lang="en-GB" sz="24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GB" sz="24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endParaRPr lang="en-US" sz="3600" b="1" dirty="0">
              <a:solidFill>
                <a:srgbClr val="800000"/>
              </a:solidFill>
              <a:latin typeface="Century Gothic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10164" y="712072"/>
            <a:ext cx="3213142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0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 r="1859"/>
          <a:stretch/>
        </p:blipFill>
        <p:spPr>
          <a:xfrm>
            <a:off x="7365998" y="3428177"/>
            <a:ext cx="4826002" cy="34137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b="14063"/>
          <a:stretch/>
        </p:blipFill>
        <p:spPr>
          <a:xfrm>
            <a:off x="1" y="1327651"/>
            <a:ext cx="3337022" cy="5530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4" t="1111" r="14750" b="24667"/>
          <a:stretch/>
        </p:blipFill>
        <p:spPr>
          <a:xfrm>
            <a:off x="3485522" y="1327653"/>
            <a:ext cx="3723000" cy="34908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82315"/>
            <a:ext cx="12192000" cy="99375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840" y="273720"/>
            <a:ext cx="6583680" cy="810948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Century Gothic" pitchFamily="34" charset="0"/>
                <a:ea typeface="+mn-ea"/>
                <a:cs typeface="Arial" pitchFamily="34" charset="0"/>
              </a:rPr>
              <a:t>JINR</a:t>
            </a:r>
            <a:r>
              <a:rPr lang="en-US" dirty="0" smtClean="0"/>
              <a:t> </a:t>
            </a:r>
            <a:r>
              <a:rPr lang="en-US" sz="3200" dirty="0">
                <a:solidFill>
                  <a:schemeClr val="bg1"/>
                </a:solidFill>
                <a:latin typeface="Century Gothic" pitchFamily="34" charset="0"/>
                <a:ea typeface="+mn-ea"/>
                <a:cs typeface="Arial" pitchFamily="34" charset="0"/>
              </a:rPr>
              <a:t>basic facilities in miniature</a:t>
            </a:r>
            <a:endParaRPr lang="ru-RU" sz="3200" dirty="0">
              <a:solidFill>
                <a:schemeClr val="bg1"/>
              </a:solidFill>
              <a:latin typeface="Century Gothic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79262" y="4970112"/>
            <a:ext cx="3729258" cy="1887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45680" y="1327651"/>
            <a:ext cx="4846320" cy="194894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3479262" y="5455920"/>
            <a:ext cx="3866418" cy="1102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355600">
              <a:buClr>
                <a:srgbClr val="800000"/>
              </a:buClr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pPr marL="447675" indent="-355600">
              <a:buClr>
                <a:srgbClr val="800000"/>
              </a:buClr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 principles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7345680" y="1443856"/>
            <a:ext cx="4998720" cy="1984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355600">
              <a:buClr>
                <a:srgbClr val="800000"/>
              </a:buClr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IBR-2 pulsed reactor</a:t>
            </a:r>
          </a:p>
          <a:p>
            <a:pPr marL="447675" indent="-355600">
              <a:buClr>
                <a:srgbClr val="800000"/>
              </a:buClr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Baikal neutrino telescope</a:t>
            </a:r>
          </a:p>
          <a:p>
            <a:pPr marL="447675" indent="-355600">
              <a:buClr>
                <a:srgbClr val="800000"/>
              </a:buClr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DC-280 Accelerator, SHE factory</a:t>
            </a:r>
          </a:p>
          <a:p>
            <a:pPr marL="447675" indent="-355600">
              <a:buClr>
                <a:srgbClr val="800000"/>
              </a:buClr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Medical and technical complex</a:t>
            </a:r>
          </a:p>
          <a:p>
            <a:pPr marL="447675" indent="-355600">
              <a:buClr>
                <a:srgbClr val="800000"/>
              </a:buClr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36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0" y="-18598"/>
            <a:ext cx="8819409" cy="12250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9564" y="147770"/>
            <a:ext cx="8702536" cy="902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rPr>
              <a:t>Open information and educational environment </a:t>
            </a:r>
            <a:r>
              <a:rPr lang="ru-RU" sz="2800" dirty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rPr>
            </a:br>
            <a:r>
              <a:rPr lang="en-US" sz="1800" dirty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rPr>
              <a:t>for supporting fundamental and applied multidisciplinary research at JINR</a:t>
            </a:r>
            <a:endParaRPr lang="en-US" sz="2000" dirty="0">
              <a:solidFill>
                <a:schemeClr val="bg1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38936" y="3651905"/>
            <a:ext cx="2853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Hands-on </a:t>
            </a:r>
            <a:r>
              <a:rPr lang="en-US" altLang="ko-KR" sz="20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lab work</a:t>
            </a:r>
            <a:endParaRPr lang="en-US" altLang="ko-KR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60767" y="1742025"/>
            <a:ext cx="27142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Remote </a:t>
            </a:r>
            <a:r>
              <a:rPr lang="en-US" altLang="ko-KR" sz="20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lab works </a:t>
            </a:r>
            <a:endParaRPr lang="en-US" altLang="ko-KR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en-US" altLang="ko-KR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 nuclear physics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360163" y="5390584"/>
            <a:ext cx="2193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JINR </a:t>
            </a:r>
            <a:r>
              <a:rPr lang="en-US" altLang="ko-KR" sz="20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exhibitions</a:t>
            </a:r>
            <a:endParaRPr lang="en-US" altLang="ko-KR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>
            <a:grpSpLocks noChangeAspect="1"/>
          </p:cNvGrpSpPr>
          <p:nvPr/>
        </p:nvGrpSpPr>
        <p:grpSpPr>
          <a:xfrm>
            <a:off x="337770" y="1372802"/>
            <a:ext cx="8990954" cy="5106201"/>
            <a:chOff x="337771" y="1712494"/>
            <a:chExt cx="8392825" cy="476650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791794" y="2077944"/>
              <a:ext cx="3631557" cy="660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 smtClean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Online </a:t>
              </a:r>
              <a:r>
                <a:rPr lang="en-US" altLang="ko-KR" sz="20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courses </a:t>
              </a:r>
              <a:r>
                <a:rPr lang="en-US" altLang="ko-KR" sz="2000" b="1" dirty="0" smtClean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for the</a:t>
              </a:r>
            </a:p>
            <a:p>
              <a:r>
                <a:rPr lang="en-US" altLang="ko-KR" sz="2000" b="1" dirty="0" smtClean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JINR </a:t>
              </a:r>
              <a:r>
                <a:rPr lang="en-US" altLang="ko-KR" sz="20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Educational Portal </a:t>
              </a:r>
              <a:endParaRPr lang="ru-RU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800912" y="3723464"/>
              <a:ext cx="2732921" cy="660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Virtual Laboratory </a:t>
              </a:r>
              <a:br>
                <a:rPr lang="en-US" altLang="ko-KR" sz="20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</a:br>
              <a:r>
                <a:rPr lang="en-US" altLang="ko-KR" sz="20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for nuclear physics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849433" y="5388210"/>
              <a:ext cx="3429933" cy="660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rgbClr val="80000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Multimedia </a:t>
              </a:r>
              <a:br>
                <a:rPr lang="en-US" altLang="ko-KR" sz="2000" b="1" dirty="0">
                  <a:solidFill>
                    <a:srgbClr val="80000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</a:br>
              <a:r>
                <a:rPr lang="en-US" altLang="ko-KR" sz="2000" b="1" dirty="0">
                  <a:solidFill>
                    <a:srgbClr val="80000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educational resources </a:t>
              </a:r>
            </a:p>
          </p:txBody>
        </p:sp>
        <p:pic>
          <p:nvPicPr>
            <p:cNvPr id="15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71" y="1734266"/>
              <a:ext cx="2274440" cy="14503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10699" t="40695" r="65063" b="31017"/>
            <a:stretch/>
          </p:blipFill>
          <p:spPr>
            <a:xfrm>
              <a:off x="337772" y="3330802"/>
              <a:ext cx="2274440" cy="15208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9000"/>
                      </a14:imgEffect>
                      <a14:imgEffect>
                        <a14:brightnessContrast contrast="30000"/>
                      </a14:imgEffect>
                    </a14:imgLayer>
                  </a14:imgProps>
                </a:ext>
              </a:extLst>
            </a:blip>
            <a:srcRect l="12077" t="14342" r="31666" b="27129"/>
            <a:stretch/>
          </p:blipFill>
          <p:spPr>
            <a:xfrm>
              <a:off x="337771" y="5042652"/>
              <a:ext cx="2274440" cy="14363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04" r="7500" b="22963"/>
            <a:stretch/>
          </p:blipFill>
          <p:spPr>
            <a:xfrm>
              <a:off x="6049019" y="3306473"/>
              <a:ext cx="2438930" cy="15150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2000"/>
                      </a14:imgEffect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06" t="34403" r="2817" b="8964"/>
            <a:stretch/>
          </p:blipFill>
          <p:spPr>
            <a:xfrm>
              <a:off x="6049019" y="1712494"/>
              <a:ext cx="2438930" cy="14420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3" descr="G:\presentations\2019_CzechExpo\scheme\scheme_JINR-Czech_v1.png"/>
            <p:cNvPicPr/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CrisscrossEtching/>
                      </a14:imgEffect>
                      <a14:imgEffect>
                        <a14:sharpenSoften amount="28000"/>
                      </a14:imgEffect>
                      <a14:imgEffect>
                        <a14:brightnessContrast bright="-14000" contras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019" y="4997682"/>
              <a:ext cx="2438930" cy="145121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Овал 40"/>
            <p:cNvSpPr/>
            <p:nvPr/>
          </p:nvSpPr>
          <p:spPr>
            <a:xfrm>
              <a:off x="2372568" y="3902310"/>
              <a:ext cx="413909" cy="390181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2372568" y="2292797"/>
              <a:ext cx="413909" cy="390181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2429959" y="5565736"/>
              <a:ext cx="413909" cy="390181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8316687" y="2204510"/>
              <a:ext cx="413909" cy="390181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8284004" y="3867200"/>
              <a:ext cx="413909" cy="390181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8283996" y="5468847"/>
              <a:ext cx="413909" cy="390181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9892967" y="332308"/>
            <a:ext cx="20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GB" sz="2800" dirty="0" smtClean="0">
                <a:solidFill>
                  <a:srgbClr val="006666"/>
                </a:solidFill>
                <a:latin typeface="Century Gothic" pitchFamily="34" charset="0"/>
              </a:rPr>
              <a:t>edu.jinr.ru</a:t>
            </a:r>
            <a:endParaRPr lang="ru-RU" sz="2800" dirty="0">
              <a:solidFill>
                <a:srgbClr val="006666"/>
              </a:solidFill>
              <a:latin typeface="Century Gothic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5000"/>
                    </a14:imgEffect>
                    <a14:imgEffect>
                      <a14:brightnessContrast bright="-3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59" y="201920"/>
            <a:ext cx="825180" cy="8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068" t="9894" r="10909" b="6898"/>
          <a:stretch/>
        </p:blipFill>
        <p:spPr>
          <a:xfrm>
            <a:off x="138545" y="1400223"/>
            <a:ext cx="9878292" cy="53894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32656"/>
            <a:ext cx="12192000" cy="108012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2739" y="549551"/>
            <a:ext cx="11203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News on the JINR website</a:t>
            </a:r>
            <a:endParaRPr lang="ru-RU" sz="3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09160" y="6031308"/>
            <a:ext cx="7482840" cy="661731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92886" y="2628448"/>
            <a:ext cx="6199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www.jinr.ru/posts/category/news-en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/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/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64873" y="2263449"/>
            <a:ext cx="942109" cy="355060"/>
          </a:xfrm>
          <a:prstGeom prst="rect">
            <a:avLst/>
          </a:prstGeom>
          <a:noFill/>
          <a:ln w="920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876803" y="2263449"/>
            <a:ext cx="775854" cy="355060"/>
          </a:xfrm>
          <a:prstGeom prst="rect">
            <a:avLst/>
          </a:prstGeom>
          <a:noFill/>
          <a:ln w="920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344160" y="1365401"/>
            <a:ext cx="175029" cy="850673"/>
          </a:xfrm>
          <a:prstGeom prst="downArrow">
            <a:avLst>
              <a:gd name="adj1" fmla="val 50000"/>
              <a:gd name="adj2" fmla="val 80556"/>
            </a:avLst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3586480" y="1375561"/>
            <a:ext cx="175029" cy="850673"/>
          </a:xfrm>
          <a:prstGeom prst="downArrow">
            <a:avLst>
              <a:gd name="adj1" fmla="val 50000"/>
              <a:gd name="adj2" fmla="val 80556"/>
            </a:avLst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3606800" y="1360321"/>
            <a:ext cx="175029" cy="850673"/>
          </a:xfrm>
          <a:prstGeom prst="downArrow">
            <a:avLst>
              <a:gd name="adj1" fmla="val 50000"/>
              <a:gd name="adj2" fmla="val 80556"/>
            </a:avLst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195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13312" r="21498" b="23480"/>
          <a:stretch/>
        </p:blipFill>
        <p:spPr>
          <a:xfrm>
            <a:off x="-24679" y="0"/>
            <a:ext cx="12241360" cy="6877182"/>
          </a:xfrm>
          <a:effectLst/>
        </p:spPr>
      </p:pic>
      <p:grpSp>
        <p:nvGrpSpPr>
          <p:cNvPr id="2" name="Группа 1"/>
          <p:cNvGrpSpPr/>
          <p:nvPr/>
        </p:nvGrpSpPr>
        <p:grpSpPr>
          <a:xfrm>
            <a:off x="0" y="332656"/>
            <a:ext cx="8976320" cy="1080120"/>
            <a:chOff x="-4686790" y="-4715649"/>
            <a:chExt cx="8504672" cy="80530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-4686790" y="-4715649"/>
              <a:ext cx="8504672" cy="80530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6666"/>
                </a:solidFill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4163094" y="-4553938"/>
              <a:ext cx="6912768" cy="481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indent="-266700"/>
              <a:r>
                <a:rPr lang="en-US" sz="3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 brings nations together</a:t>
              </a:r>
              <a:endPara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199457" y="5652492"/>
            <a:ext cx="11017224" cy="661731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31504" y="5668298"/>
            <a:ext cx="10933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3200" b="1" dirty="0" smtClean="0">
                <a:solidFill>
                  <a:srgbClr val="800000"/>
                </a:solidFill>
                <a:latin typeface="Century Gothic" pitchFamily="34" charset="0"/>
              </a:rPr>
              <a:t>Welcome to our international scientific community!</a:t>
            </a:r>
            <a:endParaRPr lang="ru-RU" sz="3200" b="1" dirty="0">
              <a:solidFill>
                <a:srgbClr val="8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27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трелка вправо 23"/>
          <p:cNvSpPr/>
          <p:nvPr/>
        </p:nvSpPr>
        <p:spPr>
          <a:xfrm>
            <a:off x="6778799" y="5398329"/>
            <a:ext cx="1604109" cy="255752"/>
          </a:xfrm>
          <a:prstGeom prst="rightArrow">
            <a:avLst>
              <a:gd name="adj1" fmla="val 66649"/>
              <a:gd name="adj2" fmla="val 115893"/>
            </a:avLst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432710" y="5397143"/>
            <a:ext cx="1604109" cy="255752"/>
          </a:xfrm>
          <a:prstGeom prst="rightArrow">
            <a:avLst>
              <a:gd name="adj1" fmla="val 66649"/>
              <a:gd name="adj2" fmla="val 115893"/>
            </a:avLst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402925" y="4299704"/>
            <a:ext cx="3209955" cy="2440810"/>
          </a:xfrm>
          <a:prstGeom prst="roundRect">
            <a:avLst>
              <a:gd name="adj" fmla="val 87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66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6833" y="4205719"/>
            <a:ext cx="2143737" cy="1130983"/>
          </a:xfrm>
          <a:prstGeom prst="roundRect">
            <a:avLst>
              <a:gd name="adj" fmla="val 879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40" y="4309503"/>
            <a:ext cx="1987812" cy="888825"/>
          </a:xfrm>
        </p:spPr>
        <p:txBody>
          <a:bodyPr>
            <a:noAutofit/>
          </a:bodyPr>
          <a:lstStyle/>
          <a:p>
            <a:pPr marL="92075" indent="0">
              <a:lnSpc>
                <a:spcPct val="100000"/>
              </a:lnSpc>
              <a:buClr>
                <a:srgbClr val="800000"/>
              </a:buClr>
              <a:buNone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" y="0"/>
            <a:ext cx="12176089" cy="1124744"/>
          </a:xfrm>
          <a:prstGeom prst="rect">
            <a:avLst/>
          </a:prstGeom>
          <a:solidFill>
            <a:srgbClr val="80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4988"/>
            <a:r>
              <a:rPr lang="en-US" sz="3400" dirty="0" smtClean="0">
                <a:solidFill>
                  <a:schemeClr val="bg1"/>
                </a:solidFill>
                <a:latin typeface="Century Gothic" pitchFamily="34" charset="0"/>
              </a:rPr>
              <a:t>JINR Information Centre</a:t>
            </a:r>
            <a:endParaRPr lang="en-US" sz="3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37071" y="1301368"/>
            <a:ext cx="10101943" cy="2572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Functions:</a:t>
            </a:r>
          </a:p>
          <a:p>
            <a:pPr marL="447675" indent="-355600">
              <a:lnSpc>
                <a:spcPct val="100000"/>
              </a:lnSpc>
              <a:buClr>
                <a:srgbClr val="800000"/>
              </a:buClr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Raise and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maintain the </a:t>
            </a:r>
            <a:r>
              <a:rPr lang="en-US" sz="2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to JINR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  <a:p>
            <a:pPr marL="447675" indent="-355600">
              <a:lnSpc>
                <a:spcPct val="100000"/>
              </a:lnSpc>
              <a:buClr>
                <a:srgbClr val="800000"/>
              </a:buClr>
            </a:pP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Organise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(i.e. Science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Olympiads, etc.)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your country 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355600">
              <a:lnSpc>
                <a:spcPct val="100000"/>
              </a:lnSpc>
              <a:buClr>
                <a:srgbClr val="800000"/>
              </a:buClr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Select talented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young people interested in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science and </a:t>
            </a:r>
            <a:r>
              <a:rPr lang="en-US" sz="2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their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participation in JINR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20" y="4521912"/>
            <a:ext cx="2971049" cy="1671215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9246924" y="5922705"/>
            <a:ext cx="1738244" cy="817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0">
              <a:lnSpc>
                <a:spcPct val="100000"/>
              </a:lnSpc>
              <a:buClr>
                <a:srgbClr val="800000"/>
              </a:buClr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rgbClr val="031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</a:t>
            </a:r>
            <a:endParaRPr lang="ru-RU" sz="1600" b="1" dirty="0">
              <a:solidFill>
                <a:srgbClr val="031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4943308" y="4859577"/>
            <a:ext cx="2575454" cy="1880936"/>
            <a:chOff x="4943308" y="4468219"/>
            <a:chExt cx="2575454" cy="1880936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036819" y="4468219"/>
              <a:ext cx="2481943" cy="1359144"/>
            </a:xfrm>
            <a:prstGeom prst="round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бъект 2"/>
            <p:cNvSpPr txBox="1">
              <a:spLocks/>
            </p:cNvSpPr>
            <p:nvPr/>
          </p:nvSpPr>
          <p:spPr>
            <a:xfrm>
              <a:off x="4943308" y="4719012"/>
              <a:ext cx="2510555" cy="1630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2075" indent="0" algn="ctr">
                <a:lnSpc>
                  <a:spcPct val="100000"/>
                </a:lnSpc>
                <a:spcBef>
                  <a:spcPts val="0"/>
                </a:spcBef>
                <a:buClr>
                  <a:srgbClr val="800000"/>
                </a:buClr>
                <a:buFont typeface="Arial" panose="020B0604020202020204" pitchFamily="34" charset="0"/>
                <a:buNone/>
              </a:pPr>
              <a:r>
                <a:rPr lang="en-US" sz="1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LOCAL </a:t>
              </a:r>
            </a:p>
            <a:p>
              <a:pPr marL="92075" indent="0" algn="ctr">
                <a:lnSpc>
                  <a:spcPct val="100000"/>
                </a:lnSpc>
                <a:spcBef>
                  <a:spcPts val="0"/>
                </a:spcBef>
                <a:buClr>
                  <a:srgbClr val="800000"/>
                </a:buClr>
                <a:buFont typeface="Arial" panose="020B0604020202020204" pitchFamily="34" charset="0"/>
                <a:buNone/>
              </a:pP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INFOCENTRE</a:t>
              </a:r>
              <a:endPara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00888" y="5424660"/>
            <a:ext cx="1967675" cy="1130983"/>
            <a:chOff x="636984" y="5601449"/>
            <a:chExt cx="1967675" cy="1130983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36984" y="5601449"/>
              <a:ext cx="1805057" cy="1130983"/>
            </a:xfrm>
            <a:prstGeom prst="roundRect">
              <a:avLst>
                <a:gd name="adj" fmla="val 879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6666"/>
                </a:solidFill>
              </a:endParaRPr>
            </a:p>
          </p:txBody>
        </p:sp>
        <p:sp>
          <p:nvSpPr>
            <p:cNvPr id="16" name="Объект 2"/>
            <p:cNvSpPr txBox="1">
              <a:spLocks/>
            </p:cNvSpPr>
            <p:nvPr/>
          </p:nvSpPr>
          <p:spPr>
            <a:xfrm>
              <a:off x="780678" y="5739823"/>
              <a:ext cx="1823981" cy="84342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2075" indent="0">
                <a:lnSpc>
                  <a:spcPct val="100000"/>
                </a:lnSpc>
                <a:buClr>
                  <a:srgbClr val="800000"/>
                </a:buClr>
                <a:buFont typeface="Arial" panose="020B0604020202020204" pitchFamily="34" charset="0"/>
                <a:buNone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School </a:t>
              </a:r>
              <a:b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students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2204997" y="4973657"/>
            <a:ext cx="1805057" cy="1130983"/>
            <a:chOff x="2245117" y="5009909"/>
            <a:chExt cx="1805057" cy="1130983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245117" y="5009909"/>
              <a:ext cx="1805057" cy="1130983"/>
            </a:xfrm>
            <a:prstGeom prst="roundRect">
              <a:avLst>
                <a:gd name="adj" fmla="val 8791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6666"/>
                </a:solidFill>
              </a:endParaRPr>
            </a:p>
          </p:txBody>
        </p:sp>
        <p:sp>
          <p:nvSpPr>
            <p:cNvPr id="19" name="Объект 2"/>
            <p:cNvSpPr txBox="1">
              <a:spLocks/>
            </p:cNvSpPr>
            <p:nvPr/>
          </p:nvSpPr>
          <p:spPr>
            <a:xfrm>
              <a:off x="2354546" y="5146622"/>
              <a:ext cx="1695628" cy="8575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2075" indent="0">
                <a:lnSpc>
                  <a:spcPct val="100000"/>
                </a:lnSpc>
                <a:buClr>
                  <a:srgbClr val="800000"/>
                </a:buClr>
                <a:buFont typeface="Arial" panose="020B0604020202020204" pitchFamily="34" charset="0"/>
                <a:buNone/>
              </a:pPr>
              <a:r>
                <a:rPr lang="en-US" sz="2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teachers</a:t>
              </a:r>
              <a:endParaRPr lang="ru-RU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65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1" y="5687150"/>
            <a:ext cx="7065519" cy="11708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12" r="4328" b="14058"/>
          <a:stretch/>
        </p:blipFill>
        <p:spPr>
          <a:xfrm>
            <a:off x="7213685" y="1290320"/>
            <a:ext cx="4978315" cy="26400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446" t="-1" r="4722" b="9234"/>
          <a:stretch/>
        </p:blipFill>
        <p:spPr>
          <a:xfrm>
            <a:off x="7203148" y="4053840"/>
            <a:ext cx="4988852" cy="28041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7061" y="6248683"/>
            <a:ext cx="682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https://www.youtube.com/watch?v=OLyeXwsmurU&amp;feature=youtu.be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4693" t="1093" r="4420" b="15311"/>
          <a:stretch/>
        </p:blipFill>
        <p:spPr>
          <a:xfrm>
            <a:off x="-1546" y="-10161"/>
            <a:ext cx="3502460" cy="18120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4193" t="342" r="4947" b="15627"/>
          <a:stretch/>
        </p:blipFill>
        <p:spPr>
          <a:xfrm>
            <a:off x="-1546" y="1911248"/>
            <a:ext cx="7084450" cy="366659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1729" y="5882923"/>
            <a:ext cx="6685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Practice of students from </a:t>
            </a:r>
            <a:r>
              <a:rPr lang="en-US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Egypt &amp; Online </a:t>
            </a:r>
            <a:r>
              <a:rPr lang="en-US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tours to </a:t>
            </a:r>
            <a:r>
              <a:rPr lang="en-US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 JINR Labs </a:t>
            </a:r>
            <a:endParaRPr lang="en-US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203148" y="0"/>
            <a:ext cx="4988852" cy="1166814"/>
          </a:xfrm>
          <a:prstGeom prst="rect">
            <a:avLst/>
          </a:prstGeom>
          <a:solidFill>
            <a:srgbClr val="80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/>
            <a:r>
              <a:rPr lang="en-US" sz="3400" dirty="0" smtClean="0">
                <a:solidFill>
                  <a:schemeClr val="bg1"/>
                </a:solidFill>
                <a:latin typeface="Century Gothic" pitchFamily="34" charset="0"/>
              </a:rPr>
              <a:t>Watch the video </a:t>
            </a:r>
            <a:endParaRPr lang="en-US" sz="3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3250" t="5777" r="15167" b="27952"/>
          <a:stretch/>
        </p:blipFill>
        <p:spPr>
          <a:xfrm>
            <a:off x="3631694" y="0"/>
            <a:ext cx="3433824" cy="17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2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5961" r="28143" b="4703"/>
          <a:stretch/>
        </p:blipFill>
        <p:spPr>
          <a:xfrm>
            <a:off x="-1" y="0"/>
            <a:ext cx="12192001" cy="68853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t="5762" r="65566" b="-480"/>
          <a:stretch/>
        </p:blipFill>
        <p:spPr>
          <a:xfrm>
            <a:off x="0" y="-15240"/>
            <a:ext cx="5818909" cy="729996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33551"/>
            <a:ext cx="7543799" cy="100811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8841" y="283664"/>
            <a:ext cx="7103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4000" dirty="0">
                <a:solidFill>
                  <a:schemeClr val="bg1"/>
                </a:solidFill>
                <a:latin typeface="Century Gothic" pitchFamily="34" charset="0"/>
              </a:rPr>
              <a:t>What is </a:t>
            </a:r>
            <a:r>
              <a:rPr lang="en-US" altLang="en-US" sz="4000" b="1" dirty="0">
                <a:solidFill>
                  <a:schemeClr val="bg1"/>
                </a:solidFill>
                <a:latin typeface="Century Gothic" pitchFamily="34" charset="0"/>
              </a:rPr>
              <a:t>JINR</a:t>
            </a:r>
            <a:r>
              <a:rPr lang="ru-RU" altLang="en-US" sz="40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Century Gothic" pitchFamily="34" charset="0"/>
              </a:rPr>
              <a:t>University Centre</a:t>
            </a:r>
            <a:r>
              <a:rPr lang="ru-RU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346964"/>
            <a:ext cx="5085772" cy="16740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6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0852" y="4858663"/>
            <a:ext cx="5085772" cy="13301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6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853" y="3111203"/>
            <a:ext cx="5074919" cy="15365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24523" y="1391721"/>
            <a:ext cx="4426038" cy="1417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800000"/>
                </a:solidFill>
                <a:latin typeface="Arial Narrow" panose="020B0606020202030204" pitchFamily="34" charset="0"/>
              </a:rPr>
              <a:t>Student </a:t>
            </a:r>
            <a:r>
              <a:rPr lang="en-US" sz="2800" b="1" dirty="0">
                <a:solidFill>
                  <a:srgbClr val="800000"/>
                </a:solidFill>
                <a:latin typeface="Arial Narrow" panose="020B0606020202030204" pitchFamily="34" charset="0"/>
              </a:rPr>
              <a:t>programmes</a:t>
            </a:r>
            <a:endParaRPr lang="ru-RU" sz="2800" b="1" dirty="0">
              <a:solidFill>
                <a:srgbClr val="800000"/>
              </a:solidFill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 Narrow" panose="020B0606020202030204" pitchFamily="34" charset="0"/>
              </a:rPr>
              <a:t>BSc </a:t>
            </a:r>
            <a:r>
              <a:rPr lang="en-US" sz="1600" dirty="0">
                <a:latin typeface="Arial Narrow" panose="020B0606020202030204" pitchFamily="34" charset="0"/>
              </a:rPr>
              <a:t>and </a:t>
            </a:r>
            <a:r>
              <a:rPr lang="en-US" sz="1600" dirty="0" smtClean="0">
                <a:latin typeface="Arial Narrow" panose="020B0606020202030204" pitchFamily="34" charset="0"/>
              </a:rPr>
              <a:t>MSc </a:t>
            </a:r>
            <a:r>
              <a:rPr lang="en-US" sz="1600" dirty="0">
                <a:latin typeface="Arial Narrow" panose="020B0606020202030204" pitchFamily="34" charset="0"/>
              </a:rPr>
              <a:t>theses at JINR</a:t>
            </a:r>
            <a:endParaRPr lang="ru-RU" sz="1600" dirty="0"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 Narrow" panose="020B0606020202030204" pitchFamily="34" charset="0"/>
              </a:rPr>
              <a:t>INTEREST – online student training</a:t>
            </a:r>
            <a:r>
              <a:rPr lang="ru-RU" sz="1600" dirty="0" smtClean="0">
                <a:latin typeface="Arial Narrow" panose="020B0606020202030204" pitchFamily="34" charset="0"/>
              </a:rPr>
              <a:t> </a:t>
            </a:r>
            <a:r>
              <a:rPr lang="en-US" sz="1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endParaRPr lang="en-US" sz="2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 Narrow" panose="020B0606020202030204" pitchFamily="34" charset="0"/>
              </a:rPr>
              <a:t>International </a:t>
            </a:r>
            <a:r>
              <a:rPr lang="en-US" sz="1600" dirty="0">
                <a:latin typeface="Arial Narrow" panose="020B0606020202030204" pitchFamily="34" charset="0"/>
              </a:rPr>
              <a:t>Student Practices</a:t>
            </a:r>
            <a:endParaRPr lang="ru-RU" sz="1600" dirty="0"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Summer Student Programme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Conferences for young scientists </a:t>
            </a:r>
            <a:r>
              <a:rPr lang="en-US" sz="1600" dirty="0" smtClean="0">
                <a:latin typeface="Arial Narrow" panose="020B0606020202030204" pitchFamily="34" charset="0"/>
              </a:rPr>
              <a:t>and </a:t>
            </a:r>
            <a:r>
              <a:rPr lang="en-US" sz="1600" dirty="0">
                <a:latin typeface="Arial Narrow" panose="020B0606020202030204" pitchFamily="34" charset="0"/>
              </a:rPr>
              <a:t>specialists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30962" y="4902155"/>
            <a:ext cx="4016901" cy="11789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800000"/>
                </a:solidFill>
                <a:latin typeface="Arial Narrow" panose="020B0606020202030204" pitchFamily="34" charset="0"/>
              </a:rPr>
              <a:t>Skill </a:t>
            </a:r>
            <a:r>
              <a:rPr lang="en-US" sz="2800" b="1" dirty="0">
                <a:solidFill>
                  <a:srgbClr val="800000"/>
                </a:solidFill>
                <a:latin typeface="Arial Narrow" panose="020B0606020202030204" pitchFamily="34" charset="0"/>
              </a:rPr>
              <a:t>improvement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 Narrow" panose="020B0606020202030204" pitchFamily="34" charset="0"/>
              </a:rPr>
              <a:t>Attachment </a:t>
            </a:r>
            <a:r>
              <a:rPr lang="en-US" sz="1600" dirty="0">
                <a:latin typeface="Arial Narrow" panose="020B0606020202030204" pitchFamily="34" charset="0"/>
              </a:rPr>
              <a:t>of degree-seekers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 Narrow" panose="020B0606020202030204" pitchFamily="34" charset="0"/>
              </a:rPr>
              <a:t>Trainings for engineers</a:t>
            </a:r>
            <a:endParaRPr lang="en-US" sz="1600" dirty="0"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 Narrow" panose="020B0606020202030204" pitchFamily="34" charset="0"/>
              </a:rPr>
              <a:t>Trainings for technical personnel</a:t>
            </a:r>
            <a:endParaRPr lang="en-US" sz="1600" dirty="0"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Foreign language </a:t>
            </a:r>
            <a:r>
              <a:rPr lang="en-US" sz="1600" dirty="0" smtClean="0">
                <a:latin typeface="Arial Narrow" panose="020B0606020202030204" pitchFamily="34" charset="0"/>
              </a:rPr>
              <a:t>courses for employees</a:t>
            </a:r>
            <a:endParaRPr lang="ru-RU" sz="5400" b="1" dirty="0">
              <a:latin typeface="Arial Narrow" panose="020B060602020203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06921" y="3081996"/>
            <a:ext cx="4974678" cy="13999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2800" b="1" dirty="0" smtClean="0">
                <a:solidFill>
                  <a:srgbClr val="800000"/>
                </a:solidFill>
                <a:latin typeface="Arial Narrow" panose="020B0606020202030204" pitchFamily="34" charset="0"/>
              </a:rPr>
              <a:t>Outreach activities</a:t>
            </a:r>
            <a:endParaRPr lang="en-US" sz="2800" b="1" dirty="0">
              <a:solidFill>
                <a:srgbClr val="800000"/>
              </a:solidFill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 Narrow" panose="020B0606020202030204" pitchFamily="34" charset="0"/>
              </a:rPr>
              <a:t>Scientific Schools </a:t>
            </a:r>
            <a:r>
              <a:rPr lang="en-US" sz="1600" dirty="0">
                <a:latin typeface="Arial Narrow" panose="020B0606020202030204" pitchFamily="34" charset="0"/>
              </a:rPr>
              <a:t>for </a:t>
            </a:r>
            <a:r>
              <a:rPr lang="en-US" sz="1600" dirty="0" smtClean="0">
                <a:latin typeface="Arial Narrow" panose="020B0606020202030204" pitchFamily="34" charset="0"/>
              </a:rPr>
              <a:t>Physics Teachers at </a:t>
            </a:r>
            <a:r>
              <a:rPr lang="en-US" sz="1600" dirty="0">
                <a:latin typeface="Arial Narrow" panose="020B0606020202030204" pitchFamily="34" charset="0"/>
              </a:rPr>
              <a:t>JINR and CERN 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Visits to the JINR labs for students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 Narrow" panose="020B0606020202030204" pitchFamily="34" charset="0"/>
              </a:rPr>
              <a:t>E-learning </a:t>
            </a:r>
            <a:r>
              <a:rPr lang="en-US" sz="1600" dirty="0">
                <a:latin typeface="Arial Narrow" panose="020B0606020202030204" pitchFamily="34" charset="0"/>
              </a:rPr>
              <a:t>resource </a:t>
            </a:r>
            <a:r>
              <a:rPr lang="en-US" sz="1600" b="1" dirty="0">
                <a:latin typeface="Arial Narrow" panose="020B0606020202030204" pitchFamily="34" charset="0"/>
              </a:rPr>
              <a:t>edu.jinr.ru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Science festivals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282704"/>
            <a:ext cx="12191999" cy="49577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8046" y="6257103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ctr"/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Attracting youth to science</a:t>
            </a:r>
            <a:endParaRPr lang="ru-RU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9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916204"/>
            <a:ext cx="5163150" cy="20044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57641" y="934994"/>
            <a:ext cx="3634359" cy="59172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0142" y="0"/>
            <a:ext cx="12202142" cy="83988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3352" y="97703"/>
            <a:ext cx="7192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3200" dirty="0">
                <a:solidFill>
                  <a:schemeClr val="bg1"/>
                </a:solidFill>
                <a:latin typeface="Century Gothic" pitchFamily="34" charset="0"/>
              </a:rPr>
              <a:t>International Student Practices</a:t>
            </a:r>
            <a:endParaRPr lang="ru-RU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345" y="1010800"/>
            <a:ext cx="4803504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Highlights: 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</a:p>
          <a:p>
            <a:pPr marL="354013" indent="-354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launched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ru-RU" sz="16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006666"/>
              </a:buClr>
            </a:pPr>
            <a:r>
              <a:rPr lang="en-US" sz="1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chance to: 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get an idea about the JINR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fields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research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the basic facilities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Institute under supervision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leading experts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choose 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future scientific supervisor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useful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contacts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enjoy the Russian culture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8779288" y="1177113"/>
            <a:ext cx="2975537" cy="1007973"/>
          </a:xfrm>
        </p:spPr>
        <p:txBody>
          <a:bodyPr>
            <a:noAutofit/>
          </a:bodyPr>
          <a:lstStyle/>
          <a:p>
            <a:pPr marL="0" indent="0">
              <a:lnSpc>
                <a:spcPts val="2800"/>
              </a:lnSpc>
              <a:spcBef>
                <a:spcPct val="0"/>
              </a:spcBef>
              <a:buNone/>
              <a:defRPr/>
            </a:pP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June</a:t>
            </a:r>
          </a:p>
          <a:p>
            <a:pPr marL="0" indent="0">
              <a:lnSpc>
                <a:spcPts val="2800"/>
              </a:lnSpc>
              <a:spcBef>
                <a:spcPct val="0"/>
              </a:spcBef>
              <a:buNone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South Africa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 b="7326"/>
          <a:stretch/>
        </p:blipFill>
        <p:spPr>
          <a:xfrm>
            <a:off x="5339543" y="5124047"/>
            <a:ext cx="3072523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0" b="-644"/>
          <a:stretch/>
        </p:blipFill>
        <p:spPr>
          <a:xfrm>
            <a:off x="5327733" y="3050241"/>
            <a:ext cx="3084333" cy="1944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/>
          <a:stretch/>
        </p:blipFill>
        <p:spPr>
          <a:xfrm>
            <a:off x="5327733" y="937585"/>
            <a:ext cx="3084333" cy="1983066"/>
          </a:xfrm>
          <a:prstGeom prst="rect">
            <a:avLst/>
          </a:prstGeom>
        </p:spPr>
      </p:pic>
      <p:sp>
        <p:nvSpPr>
          <p:cNvPr id="22" name="Объект 2"/>
          <p:cNvSpPr txBox="1">
            <a:spLocks/>
          </p:cNvSpPr>
          <p:nvPr/>
        </p:nvSpPr>
        <p:spPr>
          <a:xfrm>
            <a:off x="8809151" y="3064372"/>
            <a:ext cx="2975537" cy="2074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July</a:t>
            </a:r>
          </a:p>
          <a:p>
            <a:pPr marL="0" indent="0">
              <a:lnSpc>
                <a:spcPts val="28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Azerbaijan, Bulgaria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latin typeface="Arial" pitchFamily="34" charset="0"/>
                <a:cs typeface="Arial" pitchFamily="34" charset="0"/>
              </a:rPr>
              <a:t>Czech Republic, </a:t>
            </a:r>
            <a:br>
              <a:rPr lang="en-US" sz="1800" dirty="0"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latin typeface="Arial" pitchFamily="34" charset="0"/>
                <a:cs typeface="Arial" pitchFamily="34" charset="0"/>
              </a:rPr>
              <a:t>Poland, Romania, </a:t>
            </a:r>
            <a:br>
              <a:rPr lang="en-US" sz="1800" dirty="0"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latin typeface="Arial" pitchFamily="34" charset="0"/>
                <a:cs typeface="Arial" pitchFamily="34" charset="0"/>
              </a:rPr>
              <a:t>and Slovakia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8779289" y="5234399"/>
            <a:ext cx="3221367" cy="1466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September</a:t>
            </a:r>
          </a:p>
          <a:p>
            <a:pPr marL="0" indent="0">
              <a:lnSpc>
                <a:spcPts val="2800"/>
              </a:lnSpc>
              <a:spcBef>
                <a:spcPct val="0"/>
              </a:spcBef>
              <a:buNone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Belarus, Cuba,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Egypt,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latin typeface="Arial" pitchFamily="34" charset="0"/>
                <a:cs typeface="Arial" pitchFamily="34" charset="0"/>
              </a:rPr>
              <a:t>Mongolia, and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Serbia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</a:br>
            <a:endParaRPr lang="en-US" sz="28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ts val="2800"/>
              </a:lnSpc>
              <a:spcBef>
                <a:spcPct val="0"/>
              </a:spcBef>
              <a:buFont typeface="Arial" pitchFamily="34" charset="0"/>
              <a:buNone/>
              <a:defRPr/>
            </a:pPr>
            <a:endParaRPr lang="en-US" sz="2500" dirty="0">
              <a:solidFill>
                <a:srgbClr val="0F304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57641" y="113517"/>
            <a:ext cx="2940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uc.jinr.ru/</a:t>
            </a:r>
            <a:r>
              <a:rPr lang="ru-RU" sz="3200" dirty="0" err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/</a:t>
            </a:r>
            <a:r>
              <a:rPr lang="ru-RU" sz="3200" dirty="0" err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isp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/>
          <a:stretch/>
        </p:blipFill>
        <p:spPr>
          <a:xfrm>
            <a:off x="4223792" y="17562"/>
            <a:ext cx="7968208" cy="57403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4820727"/>
            <a:ext cx="4079776" cy="907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05540"/>
            <a:ext cx="4079776" cy="35358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864242"/>
            <a:ext cx="12192000" cy="99375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140442" y="1322094"/>
            <a:ext cx="4011342" cy="3169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sz="2400" dirty="0" smtClean="0">
                <a:solidFill>
                  <a:srgbClr val="800000"/>
                </a:solidFill>
                <a:latin typeface="Century Gothic" pitchFamily="34" charset="0"/>
                <a:cs typeface="Arial" pitchFamily="34" charset="0"/>
              </a:rPr>
              <a:t>Launched </a:t>
            </a:r>
            <a:r>
              <a:rPr lang="en-US" sz="2400" dirty="0">
                <a:solidFill>
                  <a:srgbClr val="800000"/>
                </a:solidFill>
                <a:latin typeface="Century Gothic" pitchFamily="34" charset="0"/>
                <a:cs typeface="Arial" pitchFamily="34" charset="0"/>
              </a:rPr>
              <a:t>in </a:t>
            </a:r>
            <a:r>
              <a:rPr lang="en-US" sz="2400" b="1" dirty="0">
                <a:solidFill>
                  <a:srgbClr val="800000"/>
                </a:solidFill>
                <a:latin typeface="Century Gothic" pitchFamily="34" charset="0"/>
                <a:cs typeface="Arial" pitchFamily="34" charset="0"/>
              </a:rPr>
              <a:t>2014</a:t>
            </a:r>
            <a:endParaRPr lang="ru-RU" sz="2400" b="1" dirty="0">
              <a:solidFill>
                <a:srgbClr val="800000"/>
              </a:solidFill>
              <a:latin typeface="Century Gothic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endParaRPr lang="ru-RU" sz="300" b="1" dirty="0">
              <a:solidFill>
                <a:srgbClr val="800000"/>
              </a:solidFill>
              <a:latin typeface="Century Gothic" pitchFamily="34" charset="0"/>
              <a:cs typeface="Arial" pitchFamily="34" charset="0"/>
            </a:endParaRPr>
          </a:p>
          <a:p>
            <a:pPr marL="354013" indent="-354013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ompetitive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</a:p>
          <a:p>
            <a:pPr marL="354013" indent="-354013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onger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term (6-8 weeks)</a:t>
            </a:r>
          </a:p>
          <a:p>
            <a:pPr marL="354013" indent="-354013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level of projects</a:t>
            </a:r>
          </a:p>
          <a:p>
            <a:pPr marL="354013" indent="-354013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year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BSc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students, </a:t>
            </a:r>
            <a:b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MSc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students,</a:t>
            </a:r>
            <a:b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year PhD students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45468" y="4973214"/>
            <a:ext cx="3168352" cy="575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students.jinr.ru</a:t>
            </a:r>
            <a:endParaRPr lang="ru-RU" sz="24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42852"/>
            <a:ext cx="6600056" cy="80983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1384" y="262312"/>
            <a:ext cx="59046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3000" dirty="0">
                <a:solidFill>
                  <a:schemeClr val="bg1"/>
                </a:solidFill>
                <a:latin typeface="Century Gothic" pitchFamily="34" charset="0"/>
              </a:rPr>
              <a:t>Summer Student </a:t>
            </a:r>
            <a:r>
              <a:rPr lang="en-US" sz="3000" dirty="0" err="1">
                <a:solidFill>
                  <a:schemeClr val="bg1"/>
                </a:solidFill>
                <a:latin typeface="Century Gothic" pitchFamily="34" charset="0"/>
              </a:rPr>
              <a:t>Programme</a:t>
            </a:r>
            <a:endParaRPr lang="ru-RU" sz="3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445468" y="6044393"/>
            <a:ext cx="11142884" cy="560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Application deadline for the JINR 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SSP-2021: 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30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March</a:t>
            </a:r>
            <a:endParaRPr lang="ru-RU" sz="2800" b="1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8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961"/>
          <a:stretch/>
        </p:blipFill>
        <p:spPr>
          <a:xfrm>
            <a:off x="0" y="0"/>
            <a:ext cx="6468035" cy="6858000"/>
          </a:xfrm>
          <a:prstGeom prst="rect">
            <a:avLst/>
          </a:prstGeom>
        </p:spPr>
      </p:pic>
      <p:sp>
        <p:nvSpPr>
          <p:cNvPr id="7" name="Прямоугольный треугольник 6"/>
          <p:cNvSpPr/>
          <p:nvPr/>
        </p:nvSpPr>
        <p:spPr>
          <a:xfrm flipH="1">
            <a:off x="3563470" y="0"/>
            <a:ext cx="2904563" cy="6858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53958" y="590212"/>
            <a:ext cx="9829800" cy="1055192"/>
          </a:xfrm>
          <a:ln w="50800">
            <a:solidFill>
              <a:srgbClr val="800000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733800" y="6129392"/>
            <a:ext cx="8458200" cy="472067"/>
            <a:chOff x="3637429" y="6196568"/>
            <a:chExt cx="8458200" cy="472067"/>
          </a:xfrm>
        </p:grpSpPr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3834390" y="6196568"/>
              <a:ext cx="8261239" cy="472067"/>
            </a:xfrm>
            <a:prstGeom prst="rect">
              <a:avLst/>
            </a:prstGeom>
            <a:solidFill>
              <a:srgbClr val="800000"/>
            </a:solidFill>
            <a:ln w="50800">
              <a:noFill/>
            </a:ln>
          </p:spPr>
          <p:txBody>
            <a:bodyPr vert="horz" lIns="91440" tIns="45720" rIns="91440" bIns="45720" rtlCol="0" anchor="b">
              <a:normAutofit fontScale="62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ru-RU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ый треугольник 9"/>
            <p:cNvSpPr/>
            <p:nvPr/>
          </p:nvSpPr>
          <p:spPr>
            <a:xfrm flipH="1">
              <a:off x="3637429" y="6196568"/>
              <a:ext cx="196960" cy="472067"/>
            </a:xfrm>
            <a:prstGeom prst="rtTriangl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/>
          <p:cNvSpPr txBox="1">
            <a:spLocks/>
          </p:cNvSpPr>
          <p:nvPr/>
        </p:nvSpPr>
        <p:spPr>
          <a:xfrm>
            <a:off x="8869680" y="5755046"/>
            <a:ext cx="3434116" cy="944133"/>
          </a:xfrm>
          <a:prstGeom prst="rect">
            <a:avLst/>
          </a:prstGeom>
          <a:ln w="50800"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interest.jinr.ru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72097" y="1916456"/>
            <a:ext cx="8219903" cy="4129873"/>
            <a:chOff x="2534222" y="6232502"/>
            <a:chExt cx="8693185" cy="434336"/>
          </a:xfrm>
          <a:solidFill>
            <a:srgbClr val="C8C4BB"/>
          </a:solidFill>
        </p:grpSpPr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4385810" y="6232502"/>
              <a:ext cx="6841597" cy="434336"/>
            </a:xfrm>
            <a:prstGeom prst="rect">
              <a:avLst/>
            </a:prstGeom>
            <a:grpFill/>
            <a:ln w="50800">
              <a:noFill/>
            </a:ln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ru-RU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ый треугольник 13"/>
            <p:cNvSpPr/>
            <p:nvPr/>
          </p:nvSpPr>
          <p:spPr>
            <a:xfrm flipH="1">
              <a:off x="2534222" y="6232502"/>
              <a:ext cx="1851787" cy="43433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6678500" y="619830"/>
            <a:ext cx="4598517" cy="921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en-US" sz="2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en-US" sz="2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Training at JINR</a:t>
            </a:r>
            <a:endParaRPr lang="ru-RU" sz="26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52476" y="2178904"/>
            <a:ext cx="6751320" cy="3902444"/>
          </a:xfrm>
        </p:spPr>
        <p:txBody>
          <a:bodyPr>
            <a:noAutofit/>
          </a:bodyPr>
          <a:lstStyle/>
          <a:p>
            <a:pPr marL="447675" indent="-355600" algn="l"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355600" algn="l"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runs in Waves</a:t>
            </a:r>
          </a:p>
          <a:p>
            <a:pPr marL="447675" indent="-355600" algn="l"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 4-6 weeks</a:t>
            </a:r>
          </a:p>
          <a:p>
            <a:pPr marL="447675" indent="-355600" algn="l"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selection</a:t>
            </a:r>
          </a:p>
          <a:p>
            <a:pPr marL="447675" indent="-355600" algn="l"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of projects</a:t>
            </a:r>
          </a:p>
          <a:p>
            <a:pPr marL="447675" indent="-355600" algn="l"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science / engineering / IT students starting from their 2nd year and </a:t>
            </a:r>
            <a:r>
              <a:rPr lang="en-US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postgraduates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711624" y="645616"/>
            <a:ext cx="4926218" cy="1055192"/>
          </a:xfrm>
          <a:prstGeom prst="rect">
            <a:avLst/>
          </a:prstGeom>
          <a:ln w="508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smtClean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INTEREST</a:t>
            </a:r>
            <a:r>
              <a:rPr lang="en-US" sz="4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5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" b="1245"/>
          <a:stretch/>
        </p:blipFill>
        <p:spPr>
          <a:xfrm>
            <a:off x="2865120" y="1677518"/>
            <a:ext cx="9326880" cy="5180482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231904" y="1257497"/>
            <a:ext cx="6960096" cy="5834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CAF7FD"/>
              </a:gs>
            </a:gsLst>
            <a:path path="circle">
              <a:fillToRect t="100000" r="100000"/>
            </a:path>
            <a:tileRect l="-100000" b="-100000"/>
          </a:gra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algn="l"/>
            <a:endParaRPr lang="en-US" sz="3400" b="1" dirty="0">
              <a:solidFill>
                <a:srgbClr val="006666"/>
              </a:solidFill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214856"/>
            <a:ext cx="2674958" cy="2643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02828" y="153837"/>
            <a:ext cx="8663212" cy="970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endParaRPr lang="ru-RU" sz="3600" b="1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981070" y="1278581"/>
            <a:ext cx="5644864" cy="823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006666"/>
              </a:buClr>
              <a:buSzPct val="121000"/>
              <a:buNone/>
              <a:tabLst>
                <a:tab pos="4032250" algn="l"/>
                <a:tab pos="4572000" algn="l"/>
                <a:tab pos="7710488" algn="l"/>
                <a:tab pos="8345488" algn="l"/>
              </a:tabLst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Organised by the JINR Association of Young Scientists and Specialists (AYSS)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006666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  <a:defRPr/>
            </a:pPr>
            <a:endParaRPr lang="en-US" sz="2800" dirty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176089" cy="1124744"/>
          </a:xfr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536575" algn="l"/>
            <a:r>
              <a:rPr lang="en-US" sz="3400" dirty="0" smtClean="0">
                <a:solidFill>
                  <a:schemeClr val="bg1"/>
                </a:solidFill>
                <a:latin typeface="Century Gothic" pitchFamily="34" charset="0"/>
              </a:rPr>
              <a:t>Annual conferences </a:t>
            </a:r>
            <a:r>
              <a:rPr lang="en-US" sz="3400" dirty="0">
                <a:solidFill>
                  <a:schemeClr val="bg1"/>
                </a:solidFill>
                <a:latin typeface="Century Gothic" pitchFamily="34" charset="0"/>
              </a:rPr>
              <a:t>for young scientists &amp; </a:t>
            </a:r>
            <a:r>
              <a:rPr lang="en-US" sz="3400" dirty="0" smtClean="0">
                <a:solidFill>
                  <a:schemeClr val="bg1"/>
                </a:solidFill>
                <a:latin typeface="Century Gothic" pitchFamily="34" charset="0"/>
              </a:rPr>
              <a:t>specialists</a:t>
            </a:r>
            <a:endParaRPr lang="en-US" sz="3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7957" y="1124744"/>
            <a:ext cx="5799157" cy="355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7" y="1451262"/>
            <a:ext cx="5631517" cy="3048528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331765" y="5183483"/>
            <a:ext cx="2193634" cy="1284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006666"/>
              </a:buClr>
              <a:buSzPct val="121000"/>
              <a:buNone/>
              <a:tabLst>
                <a:tab pos="4032250" algn="l"/>
                <a:tab pos="4572000" algn="l"/>
                <a:tab pos="7710488" algn="l"/>
                <a:tab pos="8345488" algn="l"/>
              </a:tabLst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In Dubna 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Alushta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006666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  <a:defRPr/>
            </a:pPr>
            <a:endParaRPr lang="en-US" dirty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4501" y="5572758"/>
            <a:ext cx="7498080" cy="12852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11782"/>
            <a:ext cx="12192000" cy="99375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45468" y="291933"/>
            <a:ext cx="9902492" cy="560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Online 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and virtual 3D tours to JINR facilities</a:t>
            </a:r>
            <a:endParaRPr lang="ru-RU" sz="2800" b="1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r="1421"/>
          <a:stretch/>
        </p:blipFill>
        <p:spPr>
          <a:xfrm>
            <a:off x="7655497" y="1283337"/>
            <a:ext cx="4536503" cy="3024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8000" t="11176" r="1250" b="8824"/>
          <a:stretch/>
        </p:blipFill>
        <p:spPr>
          <a:xfrm>
            <a:off x="7687048" y="4486973"/>
            <a:ext cx="4504952" cy="23710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5" b="10385"/>
          <a:stretch/>
        </p:blipFill>
        <p:spPr>
          <a:xfrm>
            <a:off x="1" y="1283337"/>
            <a:ext cx="7449076" cy="411162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655497" y="4486973"/>
            <a:ext cx="4597462" cy="56169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810803" y="4536988"/>
            <a:ext cx="2205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8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uc.jinr.ru/</a:t>
            </a:r>
            <a:r>
              <a:rPr lang="ru-RU" sz="2400" dirty="0" err="1" smtClean="0">
                <a:solidFill>
                  <a:srgbClr val="8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</a:t>
            </a:r>
            <a:r>
              <a:rPr lang="ru-RU" sz="2400" dirty="0" smtClean="0">
                <a:solidFill>
                  <a:srgbClr val="8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/3d</a:t>
            </a:r>
            <a:endParaRPr lang="ru-RU" sz="2400" dirty="0">
              <a:solidFill>
                <a:srgbClr val="8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279306" y="5742059"/>
            <a:ext cx="6751320" cy="1017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355600">
              <a:buClr>
                <a:srgbClr val="800000"/>
              </a:buClr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Live communication with scientists</a:t>
            </a:r>
          </a:p>
          <a:p>
            <a:pPr marL="447675" indent="-355600">
              <a:buClr>
                <a:srgbClr val="800000"/>
              </a:buClr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Broadcasting from the JINR Labs</a:t>
            </a:r>
          </a:p>
        </p:txBody>
      </p:sp>
    </p:spTree>
    <p:extLst>
      <p:ext uri="{BB962C8B-B14F-4D97-AF65-F5344CB8AC3E}">
        <p14:creationId xmlns:p14="http://schemas.microsoft.com/office/powerpoint/2010/main" val="4250536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496</Words>
  <Application>Microsoft Office PowerPoint</Application>
  <PresentationFormat>Широкоэкранный</PresentationFormat>
  <Paragraphs>144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맑은 고딕</vt:lpstr>
      <vt:lpstr>ＭＳ Ｐゴシック</vt:lpstr>
      <vt:lpstr>Arial</vt:lpstr>
      <vt:lpstr>Arial Black</vt:lpstr>
      <vt:lpstr>Arial Narrow</vt:lpstr>
      <vt:lpstr>Calibri</vt:lpstr>
      <vt:lpstr>Calibri Light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Annual conferences for young scientists &amp; specialists</vt:lpstr>
      <vt:lpstr>Презентация PowerPoint</vt:lpstr>
      <vt:lpstr>JINR basic facilities in miniature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Информационный центр ОИЯИ в Египте</dc:title>
  <dc:creator>karpov</dc:creator>
  <cp:lastModifiedBy>karpov</cp:lastModifiedBy>
  <cp:revision>41</cp:revision>
  <dcterms:created xsi:type="dcterms:W3CDTF">2020-11-30T08:20:44Z</dcterms:created>
  <dcterms:modified xsi:type="dcterms:W3CDTF">2020-12-08T06:04:15Z</dcterms:modified>
</cp:coreProperties>
</file>